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61" r:id="rId4"/>
    <p:sldId id="260" r:id="rId5"/>
    <p:sldId id="270" r:id="rId6"/>
    <p:sldId id="273" r:id="rId7"/>
    <p:sldId id="25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>
      <p:cViewPr varScale="1">
        <p:scale>
          <a:sx n="66" d="100"/>
          <a:sy n="66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B55C5C-0623-4C90-874C-098A0009430D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F9C25D-A149-4921-AFA7-78EF663E02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icia_Polston@dpsk12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own215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Welcome to 3</a:t>
            </a:r>
            <a:r>
              <a:rPr lang="en-US" b="1" baseline="30000" dirty="0"/>
              <a:t>rd</a:t>
            </a:r>
            <a:r>
              <a:rPr lang="en-US" b="1" dirty="0"/>
              <a:t> Grade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Ms. </a:t>
            </a:r>
            <a:r>
              <a:rPr lang="en-US" sz="2400" dirty="0" err="1"/>
              <a:t>Gutnayer</a:t>
            </a:r>
            <a:r>
              <a:rPr lang="en-US" sz="2400" dirty="0"/>
              <a:t> &amp; </a:t>
            </a:r>
          </a:p>
          <a:p>
            <a:pPr algn="ctr"/>
            <a:r>
              <a:rPr lang="en-US" sz="2400" dirty="0"/>
              <a:t>Mrs. </a:t>
            </a:r>
            <a:r>
              <a:rPr lang="en-US" sz="2400" dirty="0" err="1"/>
              <a:t>Polston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2400" y="281940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Arial Black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latin typeface="Arial Black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3rd grade team:</a:t>
            </a:r>
            <a:b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-   Matt Fisher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Nicole </a:t>
            </a:r>
            <a:r>
              <a:rPr lang="en-US" dirty="0" err="1">
                <a:latin typeface="Arial Black" charset="0"/>
                <a:ea typeface="ＭＳ Ｐゴシック" charset="0"/>
                <a:cs typeface="ＭＳ Ｐゴシック" charset="0"/>
              </a:rPr>
              <a:t>Gutnayer</a:t>
            </a:r>
            <a:endParaRPr lang="en-US" dirty="0">
              <a:latin typeface="Arial Black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Whitney Hamlin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Arial Black" charset="0"/>
                <a:ea typeface="ＭＳ Ｐゴシック" charset="0"/>
                <a:cs typeface="ＭＳ Ｐゴシック" charset="0"/>
              </a:rPr>
              <a:t>Alicia </a:t>
            </a:r>
            <a:r>
              <a:rPr lang="en-US" dirty="0" err="1">
                <a:latin typeface="Arial Black" charset="0"/>
                <a:ea typeface="ＭＳ Ｐゴシック" charset="0"/>
                <a:cs typeface="ＭＳ Ｐゴシック" charset="0"/>
              </a:rPr>
              <a:t>Polston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4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Contact Information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Together we can partner up to make a difference in your child’s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Alicia_Polston@dpsk12.org</a:t>
            </a:r>
            <a:endParaRPr lang="en-US" dirty="0"/>
          </a:p>
          <a:p>
            <a:r>
              <a:rPr lang="en-US" dirty="0"/>
              <a:t>Nicole_Gutnayyer@dpsk12.org</a:t>
            </a:r>
          </a:p>
          <a:p>
            <a:r>
              <a:rPr lang="en-US" dirty="0"/>
              <a:t>Office Main Line: 720-424-9250</a:t>
            </a:r>
          </a:p>
          <a:p>
            <a:r>
              <a:rPr lang="en-US" dirty="0" err="1"/>
              <a:t>Bloomz</a:t>
            </a:r>
            <a:r>
              <a:rPr lang="en-US" dirty="0"/>
              <a:t>  4JYMV3</a:t>
            </a:r>
          </a:p>
        </p:txBody>
      </p:sp>
    </p:spTree>
    <p:extLst>
      <p:ext uri="{BB962C8B-B14F-4D97-AF65-F5344CB8AC3E}">
        <p14:creationId xmlns:p14="http://schemas.microsoft.com/office/powerpoint/2010/main" val="43057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91400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Departmentalization?</a:t>
            </a:r>
          </a:p>
          <a:p>
            <a:r>
              <a:rPr lang="en-US" sz="1600" dirty="0"/>
              <a:t>Basically at Brown grades 1-5 have learning communities in which a pair of teachers will share two groups of students and teach specific subject areas.  That being said please know that your child will have a homeroom teacher, which is your main point of contact.  </a:t>
            </a:r>
          </a:p>
          <a:p>
            <a:endParaRPr lang="en-US" dirty="0"/>
          </a:p>
          <a:p>
            <a:r>
              <a:rPr lang="en-US" dirty="0"/>
              <a:t>Here are some of the benefits……..</a:t>
            </a:r>
          </a:p>
          <a:p>
            <a:r>
              <a:rPr lang="en-US" sz="1400" b="1" dirty="0"/>
              <a:t>✔ Teachers can efficiently address academic needs</a:t>
            </a:r>
            <a:endParaRPr lang="en-US" sz="1400" dirty="0"/>
          </a:p>
          <a:p>
            <a:r>
              <a:rPr lang="en-US" sz="1400" dirty="0"/>
              <a:t>Departmentalization allows us to very quickly identify student needs and develop specialized intervention and enrichment options. 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✔ Time to focus on passions and strengths</a:t>
            </a:r>
            <a:endParaRPr lang="en-US" sz="1400" dirty="0"/>
          </a:p>
          <a:p>
            <a:r>
              <a:rPr lang="en-US" sz="1400" dirty="0"/>
              <a:t>This is a new opportunity that enables us to focus on student interests in order to create independent learners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✔ More time for creative, hands-on learning</a:t>
            </a:r>
            <a:endParaRPr lang="en-US" sz="1400" dirty="0"/>
          </a:p>
          <a:p>
            <a:r>
              <a:rPr lang="en-US" sz="1400" dirty="0"/>
              <a:t>Departmentalization sets aside time for each subject, and allows us more time to plan hands-on activities. 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✔ Students benefit from different teaching styles</a:t>
            </a:r>
            <a:endParaRPr lang="en-US" sz="1400" dirty="0"/>
          </a:p>
          <a:p>
            <a:r>
              <a:rPr lang="en-US" sz="1400" dirty="0"/>
              <a:t>This new model gives kids the opportunity to work with multiple teachers each day—and gives teachers the opportunity to work with a range of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9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Classroom Management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“Building a Strong Community”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Agreements</a:t>
            </a:r>
          </a:p>
          <a:p>
            <a:r>
              <a:rPr lang="en-US" dirty="0"/>
              <a:t>Jar Party</a:t>
            </a:r>
          </a:p>
          <a:p>
            <a:r>
              <a:rPr lang="en-US" dirty="0"/>
              <a:t>Clip Chart</a:t>
            </a:r>
          </a:p>
          <a:p>
            <a:r>
              <a:rPr lang="en-US" dirty="0"/>
              <a:t>Refocusing</a:t>
            </a:r>
          </a:p>
          <a:p>
            <a:r>
              <a:rPr lang="en-US" dirty="0"/>
              <a:t>Star Students/Super Star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9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744" cy="762000"/>
          </a:xfrm>
        </p:spPr>
        <p:txBody>
          <a:bodyPr/>
          <a:lstStyle/>
          <a:p>
            <a:pPr algn="ctr"/>
            <a:r>
              <a:rPr lang="en-US" b="1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800" dirty="0">
                <a:latin typeface="+mj-lt"/>
                <a:ea typeface="ＭＳ Ｐゴシック" charset="0"/>
                <a:cs typeface="ＭＳ Ｐゴシック" charset="0"/>
              </a:rPr>
              <a:t>Homework should be </a:t>
            </a:r>
            <a:r>
              <a:rPr lang="en-US" sz="1800" b="1" dirty="0">
                <a:latin typeface="+mj-lt"/>
                <a:ea typeface="ＭＳ Ｐゴシック" charset="0"/>
                <a:cs typeface="ＭＳ Ｐゴシック" charset="0"/>
              </a:rPr>
              <a:t>20-25 minutes a night of reading</a:t>
            </a:r>
            <a:endParaRPr lang="en-US" sz="1800" dirty="0">
              <a:latin typeface="+mj-lt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400" dirty="0">
                <a:latin typeface="+mj-lt"/>
                <a:ea typeface="ＭＳ Ｐゴシック" charset="0"/>
                <a:cs typeface="ＭＳ Ｐゴシック" charset="0"/>
              </a:rPr>
              <a:t>Family reading or reading to younger siblings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600" dirty="0">
                <a:latin typeface="+mj-lt"/>
                <a:ea typeface="ＭＳ Ｐゴシック" charset="0"/>
                <a:cs typeface="ＭＳ Ｐゴシック" charset="0"/>
              </a:rPr>
              <a:t>           counts; don’t stress about the level of reading, just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1600" dirty="0">
                <a:latin typeface="+mj-lt"/>
                <a:ea typeface="ＭＳ Ｐゴシック" charset="0"/>
                <a:cs typeface="ＭＳ Ｐゴシック" charset="0"/>
              </a:rPr>
              <a:t>           read!  </a:t>
            </a:r>
          </a:p>
          <a:p>
            <a:pPr lvl="1" indent="-342900">
              <a:lnSpc>
                <a:spcPct val="90000"/>
              </a:lnSpc>
              <a:defRPr/>
            </a:pPr>
            <a:r>
              <a:rPr lang="en-US" sz="1600" dirty="0">
                <a:latin typeface="+mj-lt"/>
                <a:ea typeface="ＭＳ Ｐゴシック" charset="0"/>
                <a:cs typeface="ＭＳ Ｐゴシック" charset="0"/>
              </a:rPr>
              <a:t>All students should meet their AR goal each trimester (books at home can be quizzed on).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               **see handout on overdrive login**</a:t>
            </a:r>
          </a:p>
          <a:p>
            <a:pPr>
              <a:lnSpc>
                <a:spcPct val="90000"/>
              </a:lnSpc>
              <a:defRPr/>
            </a:pPr>
            <a:r>
              <a:rPr lang="en-US" sz="1700" dirty="0">
                <a:latin typeface="+mj-lt"/>
                <a:ea typeface="ＭＳ Ｐゴシック" charset="0"/>
                <a:cs typeface="ＭＳ Ｐゴシック" charset="0"/>
              </a:rPr>
              <a:t>Math Home Connections &amp; Social Studies /Science projects may come home on an as-needed basis. </a:t>
            </a:r>
          </a:p>
          <a:p>
            <a:pPr>
              <a:lnSpc>
                <a:spcPct val="90000"/>
              </a:lnSpc>
              <a:defRPr/>
            </a:pPr>
            <a:r>
              <a:rPr lang="en-US" sz="1700" dirty="0">
                <a:latin typeface="+mj-lt"/>
                <a:ea typeface="ＭＳ Ｐゴシック" charset="0"/>
                <a:cs typeface="ＭＳ Ｐゴシック" charset="0"/>
              </a:rPr>
              <a:t>It should always be </a:t>
            </a:r>
            <a:r>
              <a:rPr lang="en-US" sz="1700" b="1" dirty="0">
                <a:latin typeface="+mj-lt"/>
                <a:ea typeface="ＭＳ Ｐゴシック" charset="0"/>
                <a:cs typeface="ＭＳ Ｐゴシック" charset="0"/>
              </a:rPr>
              <a:t>review</a:t>
            </a:r>
            <a:r>
              <a:rPr lang="en-US" sz="1700" dirty="0">
                <a:latin typeface="+mj-lt"/>
                <a:ea typeface="ＭＳ Ｐゴシック" charset="0"/>
                <a:cs typeface="ＭＳ Ｐゴシック" charset="0"/>
              </a:rPr>
              <a:t>—no new concepts introduced.  </a:t>
            </a:r>
          </a:p>
          <a:p>
            <a:pPr marL="68580" indent="0">
              <a:lnSpc>
                <a:spcPct val="90000"/>
              </a:lnSpc>
              <a:buNone/>
              <a:defRPr/>
            </a:pPr>
            <a:endParaRPr lang="en-US" sz="1800" dirty="0">
              <a:latin typeface="+mj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1800" dirty="0">
                <a:latin typeface="+mj-lt"/>
                <a:ea typeface="ＭＳ Ｐゴシック" charset="0"/>
                <a:cs typeface="ＭＳ Ｐゴシック" charset="0"/>
              </a:rPr>
              <a:t>Visit our </a:t>
            </a:r>
            <a:r>
              <a:rPr lang="en-US" sz="1800" dirty="0" err="1">
                <a:latin typeface="+mj-lt"/>
                <a:ea typeface="ＭＳ Ｐゴシック" charset="0"/>
                <a:cs typeface="ＭＳ Ｐゴシック" charset="0"/>
              </a:rPr>
              <a:t>weebly</a:t>
            </a:r>
            <a:r>
              <a:rPr lang="en-US" sz="1800" dirty="0">
                <a:latin typeface="+mj-lt"/>
                <a:ea typeface="ＭＳ Ｐゴシック" charset="0"/>
                <a:cs typeface="ＭＳ Ｐゴシック" charset="0"/>
              </a:rPr>
              <a:t> site for resources/websites used in class 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www.brown215.weebly.com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7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PARCC/CMAS Testing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March/April</a:t>
            </a:r>
          </a:p>
          <a:p>
            <a:r>
              <a:rPr lang="en-US" dirty="0"/>
              <a:t>Please do not take vacation/schedule appointments during </a:t>
            </a:r>
            <a:r>
              <a:rPr lang="en-US"/>
              <a:t>this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3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pick up a  packet for more detailed information! </a:t>
            </a:r>
          </a:p>
        </p:txBody>
      </p:sp>
    </p:spTree>
    <p:extLst>
      <p:ext uri="{BB962C8B-B14F-4D97-AF65-F5344CB8AC3E}">
        <p14:creationId xmlns:p14="http://schemas.microsoft.com/office/powerpoint/2010/main" val="24280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702474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a typeface="Malgun Gothic" pitchFamily="34" charset="-127"/>
              </a:rPr>
              <a:t>PYP Units of Inquiry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tx1"/>
                </a:solidFill>
              </a:rPr>
              <a:t>For each of the units, we always love for the kids to take action. Feel free to come up with your own ideas as a family and have your child share them with their teacher.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  <a:ea typeface="Malgun Gothic" pitchFamily="34" charset="-127"/>
              </a:rPr>
              <a:t>Who We Are – focusing on what makes a hero</a:t>
            </a:r>
          </a:p>
          <a:p>
            <a:r>
              <a:rPr lang="en-US" dirty="0">
                <a:latin typeface="+mj-lt"/>
                <a:ea typeface="Malgun Gothic" pitchFamily="34" charset="-127"/>
              </a:rPr>
              <a:t>How We Express Ourselves – focusing on poetry, figurative language and also on how people express themselves through creative expression.</a:t>
            </a:r>
          </a:p>
          <a:p>
            <a:r>
              <a:rPr lang="en-US" dirty="0">
                <a:latin typeface="+mj-lt"/>
                <a:ea typeface="Malgun Gothic" pitchFamily="34" charset="-127"/>
              </a:rPr>
              <a:t>Where We Are in Place and Time – focusing on ancient history</a:t>
            </a:r>
          </a:p>
          <a:p>
            <a:r>
              <a:rPr lang="en-US" dirty="0">
                <a:latin typeface="+mj-lt"/>
                <a:ea typeface="Malgun Gothic" pitchFamily="34" charset="-127"/>
              </a:rPr>
              <a:t>Sharing the Planet – focusing on food chains and life cycles</a:t>
            </a:r>
          </a:p>
          <a:p>
            <a:r>
              <a:rPr lang="en-US" dirty="0">
                <a:latin typeface="+mj-lt"/>
                <a:ea typeface="Malgun Gothic" pitchFamily="34" charset="-127"/>
              </a:rPr>
              <a:t>How the World Works – focusing on our changing Earth</a:t>
            </a:r>
          </a:p>
          <a:p>
            <a:r>
              <a:rPr lang="en-US" dirty="0">
                <a:latin typeface="+mj-lt"/>
                <a:ea typeface="Malgun Gothic" pitchFamily="34" charset="-127"/>
              </a:rPr>
              <a:t>How We Organize Ourselves – focusing on economics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799064"/>
          </a:xfrm>
        </p:spPr>
        <p:txBody>
          <a:bodyPr/>
          <a:lstStyle/>
          <a:p>
            <a:pPr algn="ctr"/>
            <a:r>
              <a:rPr lang="en-US" b="1" dirty="0"/>
              <a:t>Accelerated Reader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92500"/>
          </a:bodyPr>
          <a:lstStyle/>
          <a:p>
            <a:r>
              <a:rPr lang="en-US" dirty="0"/>
              <a:t>STAR TESTING</a:t>
            </a:r>
          </a:p>
          <a:p>
            <a:r>
              <a:rPr lang="en-US" dirty="0"/>
              <a:t>Goals have been made!</a:t>
            </a:r>
          </a:p>
          <a:p>
            <a:r>
              <a:rPr lang="en-US" dirty="0"/>
              <a:t>Unfortunately, students are not allowed to quiz at home; however, if they finish a book at home, let us know and they can quiz first thing.  </a:t>
            </a:r>
          </a:p>
          <a:p>
            <a:r>
              <a:rPr lang="en-US" dirty="0"/>
              <a:t>You can log on to AR (your child should know his/her log-in information) at home and check your child’s progress (see handout)</a:t>
            </a:r>
          </a:p>
          <a:p>
            <a:r>
              <a:rPr lang="en-US" dirty="0"/>
              <a:t>AR party at the end of each trimester</a:t>
            </a:r>
          </a:p>
        </p:txBody>
      </p:sp>
    </p:spTree>
    <p:extLst>
      <p:ext uri="{BB962C8B-B14F-4D97-AF65-F5344CB8AC3E}">
        <p14:creationId xmlns:p14="http://schemas.microsoft.com/office/powerpoint/2010/main" val="323180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/>
              <a:t>Other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818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Snacks – healthy, easy to eat snacks </a:t>
            </a:r>
          </a:p>
          <a:p>
            <a:r>
              <a:rPr lang="en-US" dirty="0"/>
              <a:t>Water Bottles</a:t>
            </a:r>
          </a:p>
          <a:p>
            <a:r>
              <a:rPr lang="en-US" dirty="0"/>
              <a:t>School Visitors – MUST sign in at office</a:t>
            </a:r>
          </a:p>
          <a:p>
            <a:r>
              <a:rPr lang="en-US" dirty="0"/>
              <a:t>Attendance – It’s important to be here every day!!</a:t>
            </a:r>
          </a:p>
          <a:p>
            <a:r>
              <a:rPr lang="en-US" dirty="0"/>
              <a:t>Volunteering – will be deciding as a team by November – we’re trying a push in model this year</a:t>
            </a:r>
          </a:p>
          <a:p>
            <a:r>
              <a:rPr lang="en-US" dirty="0"/>
              <a:t>Room Parents – PTA sign up</a:t>
            </a:r>
          </a:p>
          <a:p>
            <a:r>
              <a:rPr lang="en-US" dirty="0"/>
              <a:t>After school pick-up – if after 3:55 pm, pick up child in the office</a:t>
            </a:r>
          </a:p>
          <a:p>
            <a:r>
              <a:rPr lang="en-US" dirty="0"/>
              <a:t>Birthdays – NO treats/goodies</a:t>
            </a:r>
          </a:p>
          <a:p>
            <a:pPr lvl="1"/>
            <a:r>
              <a:rPr lang="en-US" dirty="0"/>
              <a:t>Can bring a baby/toddler picture to show everyone</a:t>
            </a:r>
          </a:p>
          <a:p>
            <a:pPr lvl="1"/>
            <a:r>
              <a:rPr lang="en-US" dirty="0"/>
              <a:t>We will sing at the end of the day</a:t>
            </a:r>
          </a:p>
          <a:p>
            <a:r>
              <a:rPr lang="en-US" dirty="0"/>
              <a:t>Field Trip &amp; Supply Money Reminder</a:t>
            </a:r>
          </a:p>
        </p:txBody>
      </p:sp>
    </p:spTree>
    <p:extLst>
      <p:ext uri="{BB962C8B-B14F-4D97-AF65-F5344CB8AC3E}">
        <p14:creationId xmlns:p14="http://schemas.microsoft.com/office/powerpoint/2010/main" val="1702794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7083</TotalTime>
  <Words>516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Welcome to 3rd Grade </vt:lpstr>
      <vt:lpstr>PowerPoint Presentation</vt:lpstr>
      <vt:lpstr>Classroom Management “Building a Strong Community”</vt:lpstr>
      <vt:lpstr>Homework</vt:lpstr>
      <vt:lpstr>PARCC/CMAS Testing Dates</vt:lpstr>
      <vt:lpstr>3rd Grade Curriculum</vt:lpstr>
      <vt:lpstr>PYP Units of Inquiry For each of the units, we always love for the kids to take action. Feel free to come up with your own ideas as a family and have your child share them with their teacher.</vt:lpstr>
      <vt:lpstr>Accelerated Reader</vt:lpstr>
      <vt:lpstr>Other Information:</vt:lpstr>
      <vt:lpstr>Contact Information Together we can partner up to make a difference in your child’s life</vt:lpstr>
    </vt:vector>
  </TitlesOfParts>
  <Company>Denver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3rd Grade</dc:title>
  <dc:creator>DoTS</dc:creator>
  <cp:lastModifiedBy>Whitney Hamlin</cp:lastModifiedBy>
  <cp:revision>62</cp:revision>
  <cp:lastPrinted>2019-08-28T19:56:50Z</cp:lastPrinted>
  <dcterms:created xsi:type="dcterms:W3CDTF">2014-08-11T13:37:03Z</dcterms:created>
  <dcterms:modified xsi:type="dcterms:W3CDTF">2019-08-29T02:19:23Z</dcterms:modified>
</cp:coreProperties>
</file>