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276" r:id="rId4"/>
    <p:sldId id="277" r:id="rId5"/>
    <p:sldId id="275" r:id="rId6"/>
    <p:sldId id="259" r:id="rId7"/>
    <p:sldId id="274" r:id="rId8"/>
    <p:sldId id="261" r:id="rId9"/>
    <p:sldId id="260" r:id="rId10"/>
    <p:sldId id="270" r:id="rId11"/>
    <p:sldId id="273" r:id="rId12"/>
    <p:sldId id="271" r:id="rId13"/>
    <p:sldId id="272" r:id="rId14"/>
    <p:sldId id="258" r:id="rId15"/>
    <p:sldId id="262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84"/>
    <p:restoredTop sz="94633"/>
  </p:normalViewPr>
  <p:slideViewPr>
    <p:cSldViewPr>
      <p:cViewPr varScale="1">
        <p:scale>
          <a:sx n="90" d="100"/>
          <a:sy n="90" d="100"/>
        </p:scale>
        <p:origin x="127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0B55C5C-0623-4C90-874C-098A0009430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F9C25D-A149-4921-AFA7-78EF663E02E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5C5C-0623-4C90-874C-098A0009430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C25D-A149-4921-AFA7-78EF663E0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5C5C-0623-4C90-874C-098A0009430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C25D-A149-4921-AFA7-78EF663E0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5C5C-0623-4C90-874C-098A0009430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C25D-A149-4921-AFA7-78EF663E0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5C5C-0623-4C90-874C-098A0009430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C25D-A149-4921-AFA7-78EF663E0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5C5C-0623-4C90-874C-098A0009430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C25D-A149-4921-AFA7-78EF663E0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5C5C-0623-4C90-874C-098A0009430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C25D-A149-4921-AFA7-78EF663E0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5C5C-0623-4C90-874C-098A0009430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C25D-A149-4921-AFA7-78EF663E0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5C5C-0623-4C90-874C-098A0009430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C25D-A149-4921-AFA7-78EF663E0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5C5C-0623-4C90-874C-098A0009430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C25D-A149-4921-AFA7-78EF663E02E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5C5C-0623-4C90-874C-098A0009430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C25D-A149-4921-AFA7-78EF663E0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0B55C5C-0623-4C90-874C-098A0009430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7F9C25D-A149-4921-AFA7-78EF663E02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_fisher@dpsk12.org" TargetMode="External"/><Relationship Id="rId2" Type="http://schemas.openxmlformats.org/officeDocument/2006/relationships/hyperlink" Target="mailto:Whitney_hamlin@dpsk12.or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own215.weebly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Welcome to 3</a:t>
            </a:r>
            <a:r>
              <a:rPr lang="en-US" b="1" baseline="30000" dirty="0"/>
              <a:t>rd</a:t>
            </a:r>
            <a:r>
              <a:rPr lang="en-US" b="1" dirty="0"/>
              <a:t> Grade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Mr. Fisher &amp; Mrs. Hamlin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8194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sz="2400" dirty="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 Black" charset="0"/>
                <a:ea typeface="ＭＳ Ｐゴシック" charset="0"/>
                <a:cs typeface="ＭＳ Ｐゴシック" charset="0"/>
              </a:rPr>
              <a:t>3rd grade team:</a:t>
            </a:r>
            <a:br>
              <a:rPr lang="en-US" dirty="0">
                <a:latin typeface="Arial Black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 Black" charset="0"/>
                <a:ea typeface="ＭＳ Ｐゴシック" charset="0"/>
                <a:cs typeface="ＭＳ Ｐゴシック" charset="0"/>
              </a:rPr>
              <a:t>-   Matt Fisher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 Black" charset="0"/>
                <a:ea typeface="ＭＳ Ｐゴシック" charset="0"/>
                <a:cs typeface="ＭＳ Ｐゴシック" charset="0"/>
              </a:rPr>
              <a:t>Whitney Hamlin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 Black" charset="0"/>
                <a:ea typeface="ＭＳ Ｐゴシック" charset="0"/>
                <a:cs typeface="ＭＳ Ｐゴシック" charset="0"/>
              </a:rPr>
              <a:t>Nicole </a:t>
            </a:r>
            <a:r>
              <a:rPr lang="en-US" dirty="0" err="1">
                <a:latin typeface="Arial Black" charset="0"/>
                <a:ea typeface="ＭＳ Ｐゴシック" charset="0"/>
                <a:cs typeface="ＭＳ Ｐゴシック" charset="0"/>
              </a:rPr>
              <a:t>Gutneyer</a:t>
            </a: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rial Black" charset="0"/>
                <a:ea typeface="ＭＳ Ｐゴシック" charset="0"/>
                <a:cs typeface="ＭＳ Ｐゴシック" charset="0"/>
              </a:rPr>
              <a:t>Alicia </a:t>
            </a:r>
            <a:r>
              <a:rPr lang="en-US" dirty="0" err="1">
                <a:latin typeface="Arial Black" charset="0"/>
                <a:ea typeface="ＭＳ Ｐゴシック" charset="0"/>
                <a:cs typeface="ＭＳ Ｐゴシック" charset="0"/>
              </a:rPr>
              <a:t>Polston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4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PARCC/CMAS Testing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March/April</a:t>
            </a:r>
          </a:p>
          <a:p>
            <a:r>
              <a:rPr lang="en-US" dirty="0"/>
              <a:t>Please do not take vacation/schedule appointments during this time (it’s usually the week BEFORE spring break and the week AFTER spring bread)</a:t>
            </a:r>
          </a:p>
        </p:txBody>
      </p:sp>
    </p:spTree>
    <p:extLst>
      <p:ext uri="{BB962C8B-B14F-4D97-AF65-F5344CB8AC3E}">
        <p14:creationId xmlns:p14="http://schemas.microsoft.com/office/powerpoint/2010/main" val="398123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Grade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pick up a  packet for more detailed information! </a:t>
            </a:r>
          </a:p>
        </p:txBody>
      </p:sp>
    </p:spTree>
    <p:extLst>
      <p:ext uri="{BB962C8B-B14F-4D97-AF65-F5344CB8AC3E}">
        <p14:creationId xmlns:p14="http://schemas.microsoft.com/office/powerpoint/2010/main" val="24280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22860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Literacy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685800"/>
            <a:ext cx="6477000" cy="7620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/>
              <a:t>Expeditionary Learning</a:t>
            </a:r>
          </a:p>
          <a:p>
            <a:pPr marL="68580" indent="0">
              <a:buNone/>
            </a:pPr>
            <a:r>
              <a:rPr lang="en-US" dirty="0"/>
              <a:t>     **See Handout**</a:t>
            </a:r>
          </a:p>
        </p:txBody>
      </p:sp>
      <p:pic>
        <p:nvPicPr>
          <p:cNvPr id="4" name="Picture 3" descr="Screen Shot 2018-08-23 at 8.13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483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096000"/>
            <a:ext cx="525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iStation</a:t>
            </a:r>
            <a:r>
              <a:rPr lang="en-US" b="1" dirty="0"/>
              <a:t> testing/running records every month</a:t>
            </a:r>
          </a:p>
        </p:txBody>
      </p:sp>
    </p:spTree>
    <p:extLst>
      <p:ext uri="{BB962C8B-B14F-4D97-AF65-F5344CB8AC3E}">
        <p14:creationId xmlns:p14="http://schemas.microsoft.com/office/powerpoint/2010/main" val="232910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/>
              <a:t>Math </a:t>
            </a:r>
          </a:p>
        </p:txBody>
      </p:sp>
      <p:pic>
        <p:nvPicPr>
          <p:cNvPr id="4" name="Content Placeholder 3" descr="Screen Shot 2018-08-23 at 8.15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r="2382"/>
          <a:stretch>
            <a:fillRect/>
          </a:stretch>
        </p:blipFill>
        <p:spPr>
          <a:xfrm>
            <a:off x="762000" y="1676400"/>
            <a:ext cx="8027988" cy="4156075"/>
          </a:xfrm>
        </p:spPr>
      </p:pic>
    </p:spTree>
    <p:extLst>
      <p:ext uri="{BB962C8B-B14F-4D97-AF65-F5344CB8AC3E}">
        <p14:creationId xmlns:p14="http://schemas.microsoft.com/office/powerpoint/2010/main" val="1369281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00200"/>
            <a:ext cx="7024744" cy="5725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a typeface="Malgun Gothic" pitchFamily="34" charset="-127"/>
              </a:rPr>
              <a:t>PYP Units of Inquiry</a:t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For each of the units, we always love for the kids to take action. Feel free to come up with your own ideas as a family and have your child share them with their teacher.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+mj-lt"/>
                <a:ea typeface="Malgun Gothic" pitchFamily="34" charset="-127"/>
              </a:rPr>
              <a:t>Who We Are – focusing on what makes a hero</a:t>
            </a:r>
          </a:p>
          <a:p>
            <a:r>
              <a:rPr lang="en-US" dirty="0">
                <a:latin typeface="+mj-lt"/>
                <a:ea typeface="Malgun Gothic" pitchFamily="34" charset="-127"/>
              </a:rPr>
              <a:t>How We Express Ourselves – focusing on poetry, figurative language and also on how people express themselves through creative expression.</a:t>
            </a:r>
          </a:p>
          <a:p>
            <a:r>
              <a:rPr lang="en-US" dirty="0">
                <a:latin typeface="+mj-lt"/>
                <a:ea typeface="Malgun Gothic" pitchFamily="34" charset="-127"/>
              </a:rPr>
              <a:t>Where We Are in Place and Time – focusing on ancient history</a:t>
            </a:r>
          </a:p>
          <a:p>
            <a:r>
              <a:rPr lang="en-US" dirty="0">
                <a:latin typeface="+mj-lt"/>
                <a:ea typeface="Malgun Gothic" pitchFamily="34" charset="-127"/>
              </a:rPr>
              <a:t>Sharing the Planet – focusing on food chains and life cycles</a:t>
            </a:r>
          </a:p>
          <a:p>
            <a:r>
              <a:rPr lang="en-US" dirty="0">
                <a:latin typeface="+mj-lt"/>
                <a:ea typeface="Malgun Gothic" pitchFamily="34" charset="-127"/>
              </a:rPr>
              <a:t>How the World Works – focusing on our changing Earth</a:t>
            </a:r>
          </a:p>
          <a:p>
            <a:r>
              <a:rPr lang="en-US" dirty="0">
                <a:latin typeface="+mj-lt"/>
                <a:ea typeface="Malgun Gothic" pitchFamily="34" charset="-127"/>
              </a:rPr>
              <a:t>How We Organize Ourselves – focusing on economics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7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799064"/>
          </a:xfrm>
        </p:spPr>
        <p:txBody>
          <a:bodyPr/>
          <a:lstStyle/>
          <a:p>
            <a:pPr algn="ctr"/>
            <a:r>
              <a:rPr lang="en-US" b="1" dirty="0"/>
              <a:t>Accelerated Reader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>
            <a:normAutofit fontScale="92500"/>
          </a:bodyPr>
          <a:lstStyle/>
          <a:p>
            <a:r>
              <a:rPr lang="en-US" dirty="0"/>
              <a:t>STAR TESTING</a:t>
            </a:r>
          </a:p>
          <a:p>
            <a:r>
              <a:rPr lang="en-US" dirty="0"/>
              <a:t>Goals have been made!</a:t>
            </a:r>
          </a:p>
          <a:p>
            <a:r>
              <a:rPr lang="en-US" dirty="0"/>
              <a:t>Unfortunately, students are not allowed to quiz at home; however, if they finish a book at home, let us know and they can quiz first thing.  </a:t>
            </a:r>
          </a:p>
          <a:p>
            <a:r>
              <a:rPr lang="en-US" dirty="0"/>
              <a:t>You can log on to AR (your child should know his/her log-in information) at home and check your child’s progress (see handout)</a:t>
            </a:r>
          </a:p>
          <a:p>
            <a:r>
              <a:rPr lang="en-US" dirty="0"/>
              <a:t>AR party at the end of each trimester</a:t>
            </a:r>
          </a:p>
        </p:txBody>
      </p:sp>
    </p:spTree>
    <p:extLst>
      <p:ext uri="{BB962C8B-B14F-4D97-AF65-F5344CB8AC3E}">
        <p14:creationId xmlns:p14="http://schemas.microsoft.com/office/powerpoint/2010/main" val="3231806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pPr algn="ctr"/>
            <a:r>
              <a:rPr lang="en-US" b="1" dirty="0"/>
              <a:t>Other Information: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67818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Snacks – healthy, easy to eat snacks </a:t>
            </a:r>
          </a:p>
          <a:p>
            <a:r>
              <a:rPr lang="en-US" dirty="0"/>
              <a:t>Water Bottles</a:t>
            </a:r>
          </a:p>
          <a:p>
            <a:r>
              <a:rPr lang="en-US" dirty="0"/>
              <a:t>School Visitors – MUST sign in at office</a:t>
            </a:r>
          </a:p>
          <a:p>
            <a:r>
              <a:rPr lang="en-US" dirty="0"/>
              <a:t>Attendance – It’s important to be here every day!!</a:t>
            </a:r>
          </a:p>
          <a:p>
            <a:r>
              <a:rPr lang="en-US" dirty="0"/>
              <a:t>Volunteering –you will be contacted by your child’s teacher </a:t>
            </a:r>
          </a:p>
          <a:p>
            <a:r>
              <a:rPr lang="en-US" dirty="0"/>
              <a:t>Room Parents – PTA sign up</a:t>
            </a:r>
          </a:p>
          <a:p>
            <a:r>
              <a:rPr lang="en-US" dirty="0"/>
              <a:t>After school pick-up – if after 3:55 pm, pick up child in the office</a:t>
            </a:r>
          </a:p>
          <a:p>
            <a:r>
              <a:rPr lang="en-US" dirty="0"/>
              <a:t>Birthdays – NO treats/goodies</a:t>
            </a:r>
          </a:p>
          <a:p>
            <a:pPr lvl="1"/>
            <a:r>
              <a:rPr lang="en-US" dirty="0"/>
              <a:t>Can bring a baby/toddler picture to show everyone</a:t>
            </a:r>
          </a:p>
          <a:p>
            <a:pPr lvl="1"/>
            <a:r>
              <a:rPr lang="en-US" dirty="0"/>
              <a:t>We will sing at the end of the day</a:t>
            </a:r>
          </a:p>
          <a:p>
            <a:r>
              <a:rPr lang="en-US" dirty="0"/>
              <a:t>Field Trip &amp; Supply Money Reminder</a:t>
            </a:r>
          </a:p>
        </p:txBody>
      </p:sp>
    </p:spTree>
    <p:extLst>
      <p:ext uri="{BB962C8B-B14F-4D97-AF65-F5344CB8AC3E}">
        <p14:creationId xmlns:p14="http://schemas.microsoft.com/office/powerpoint/2010/main" val="1702794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Contact Information</a:t>
            </a:r>
            <a:br>
              <a:rPr lang="en-US" dirty="0"/>
            </a:br>
            <a:r>
              <a:rPr lang="en-US" sz="2200" dirty="0"/>
              <a:t>Together we can partner up to make a difference in your child’s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Whitney_hamlin@dpsk12.org</a:t>
            </a:r>
            <a:endParaRPr lang="en-US" dirty="0"/>
          </a:p>
          <a:p>
            <a:r>
              <a:rPr lang="en-US" dirty="0">
                <a:hlinkClick r:id="rId3"/>
              </a:rPr>
              <a:t>Matthew_fisher@dpsk12.org</a:t>
            </a:r>
            <a:endParaRPr lang="en-US" dirty="0"/>
          </a:p>
          <a:p>
            <a:r>
              <a:rPr lang="en-US" dirty="0"/>
              <a:t>Office Main Line - 720-424-9250</a:t>
            </a:r>
          </a:p>
          <a:p>
            <a:r>
              <a:rPr lang="en-US" dirty="0" err="1"/>
              <a:t>Bloomz</a:t>
            </a:r>
            <a:r>
              <a:rPr lang="en-US" dirty="0"/>
              <a:t> code: </a:t>
            </a:r>
            <a:r>
              <a:rPr lang="en-US" b="1" dirty="0"/>
              <a:t>C6G4EZ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0573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1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6777317" cy="35089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9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43400" y="990600"/>
            <a:ext cx="42739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/>
              <a:buChar char="•"/>
            </a:pPr>
            <a:r>
              <a:rPr lang="en-US" sz="1400" dirty="0"/>
              <a:t>8</a:t>
            </a:r>
            <a:r>
              <a:rPr lang="en-US" sz="1400" baseline="30000" dirty="0"/>
              <a:t>th</a:t>
            </a:r>
            <a:r>
              <a:rPr lang="en-US" sz="1400" dirty="0"/>
              <a:t> year at Brown International,12</a:t>
            </a:r>
            <a:r>
              <a:rPr lang="en-US" sz="1400" baseline="30000" dirty="0"/>
              <a:t>th</a:t>
            </a:r>
            <a:r>
              <a:rPr lang="en-US" sz="1400" dirty="0"/>
              <a:t> year teaching overall,</a:t>
            </a:r>
          </a:p>
          <a:p>
            <a:pPr marL="285750" indent="-285750" fontAlgn="base">
              <a:buFont typeface="Arial"/>
              <a:buChar char="•"/>
            </a:pPr>
            <a:r>
              <a:rPr lang="en-US" sz="1400" dirty="0"/>
              <a:t>I’ve taught 1</a:t>
            </a:r>
            <a:r>
              <a:rPr lang="en-US" sz="1400" baseline="30000" dirty="0"/>
              <a:t>st</a:t>
            </a:r>
            <a:r>
              <a:rPr lang="en-US" sz="1400" dirty="0"/>
              <a:t> grade, Mild/Moderate </a:t>
            </a:r>
            <a:r>
              <a:rPr lang="en-US" sz="1400" dirty="0" err="1"/>
              <a:t>SpEd</a:t>
            </a:r>
            <a:r>
              <a:rPr lang="en-US" sz="1400" dirty="0"/>
              <a:t>, Affective Needs and 3</a:t>
            </a:r>
            <a:r>
              <a:rPr lang="en-US" sz="1400" baseline="30000" dirty="0"/>
              <a:t>rd</a:t>
            </a:r>
            <a:r>
              <a:rPr lang="en-US" sz="1400" dirty="0"/>
              <a:t> grade</a:t>
            </a:r>
          </a:p>
          <a:p>
            <a:pPr marL="285750" lvl="0" indent="-285750" fontAlgn="base">
              <a:buFont typeface="Arial"/>
              <a:buChar char="•"/>
            </a:pPr>
            <a:r>
              <a:rPr lang="en-US" sz="1400" dirty="0"/>
              <a:t>Mother of two fabulous boys, Mason(4), Charlie(2) </a:t>
            </a:r>
          </a:p>
          <a:p>
            <a:pPr marL="285750" lvl="0" indent="-285750" fontAlgn="base">
              <a:buFont typeface="Arial"/>
              <a:buChar char="•"/>
            </a:pPr>
            <a:r>
              <a:rPr lang="en-US" sz="1400" dirty="0"/>
              <a:t>Wife to an incredibly loving and supportive husband for over 6 years.</a:t>
            </a:r>
            <a:endParaRPr lang="en-US" dirty="0"/>
          </a:p>
          <a:p>
            <a:pPr marL="285750" lvl="0" indent="-285750" fontAlgn="base">
              <a:buFont typeface="Arial"/>
              <a:buChar char="•"/>
            </a:pPr>
            <a:r>
              <a:rPr lang="en-US" sz="1400" dirty="0"/>
              <a:t>Broncos enthusiast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457200"/>
            <a:ext cx="2491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Whitney Hamlin</a:t>
            </a:r>
          </a:p>
        </p:txBody>
      </p:sp>
      <p:pic>
        <p:nvPicPr>
          <p:cNvPr id="3" name="Picture 2" descr="67609313_10105388393872473_5247102008686542848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76600"/>
            <a:ext cx="2209800" cy="2946400"/>
          </a:xfrm>
          <a:prstGeom prst="rect">
            <a:avLst/>
          </a:prstGeom>
        </p:spPr>
      </p:pic>
      <p:pic>
        <p:nvPicPr>
          <p:cNvPr id="4" name="Picture 3" descr="38808252_10104704455091273_8412755208081244160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71800"/>
            <a:ext cx="1711325" cy="3048000"/>
          </a:xfrm>
          <a:prstGeom prst="rect">
            <a:avLst/>
          </a:prstGeom>
        </p:spPr>
      </p:pic>
      <p:pic>
        <p:nvPicPr>
          <p:cNvPr id="13" name="Picture 12" descr="15181549_10209378221907102_5226961414908404283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2819400" cy="3191774"/>
          </a:xfrm>
          <a:prstGeom prst="rect">
            <a:avLst/>
          </a:prstGeom>
        </p:spPr>
      </p:pic>
      <p:pic>
        <p:nvPicPr>
          <p:cNvPr id="2" name="Picture 1" descr="68758616_10105393016269153_7120690996605616128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657600"/>
            <a:ext cx="20002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2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0" y="762000"/>
            <a:ext cx="1782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Matt Fisher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2601B9-9593-BB4A-869A-6FA68D536077}"/>
              </a:ext>
            </a:extLst>
          </p:cNvPr>
          <p:cNvSpPr txBox="1"/>
          <p:nvPr/>
        </p:nvSpPr>
        <p:spPr>
          <a:xfrm>
            <a:off x="3505200" y="767862"/>
            <a:ext cx="502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/>
              <a:buChar char="•"/>
            </a:pPr>
            <a:r>
              <a:rPr lang="en-US" dirty="0"/>
              <a:t>3rd year teaching, all at Brown International.</a:t>
            </a:r>
          </a:p>
          <a:p>
            <a:pPr marL="285750" indent="-285750" fontAlgn="base">
              <a:buFont typeface="Arial"/>
              <a:buChar char="•"/>
            </a:pPr>
            <a:r>
              <a:rPr lang="en-US" dirty="0"/>
              <a:t>I’ve taught 2</a:t>
            </a:r>
            <a:r>
              <a:rPr lang="en-US" baseline="30000" dirty="0"/>
              <a:t>nd</a:t>
            </a:r>
            <a:r>
              <a:rPr lang="en-US" dirty="0"/>
              <a:t> grade the last 2 years</a:t>
            </a:r>
          </a:p>
          <a:p>
            <a:pPr marL="285750" lvl="0" indent="-285750" fontAlgn="base">
              <a:buFont typeface="Arial"/>
              <a:buChar char="•"/>
            </a:pPr>
            <a:r>
              <a:rPr lang="en-US" dirty="0"/>
              <a:t>Father of Eula, a funny and sweet kiddo. </a:t>
            </a:r>
          </a:p>
          <a:p>
            <a:pPr marL="285750" lvl="0" indent="-285750" fontAlgn="base">
              <a:buFont typeface="Arial"/>
              <a:buChar char="•"/>
            </a:pPr>
            <a:r>
              <a:rPr lang="en-US" dirty="0"/>
              <a:t>My wife and I moved here from Central Illinois in 2000.</a:t>
            </a:r>
          </a:p>
          <a:p>
            <a:pPr marL="285750" lvl="0" indent="-285750" fontAlgn="base">
              <a:buFont typeface="Arial"/>
              <a:buChar char="•"/>
            </a:pPr>
            <a:r>
              <a:rPr lang="en-US" dirty="0"/>
              <a:t>I am a huge supporter of Arsenal FC!!!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98579-996E-3644-988E-888750264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475" y="1627612"/>
            <a:ext cx="3124200" cy="2343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AB841C-EEAD-BC44-B474-AAA4FCB58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6347" y="3857870"/>
            <a:ext cx="2836055" cy="2130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89582D-6699-2648-B18A-BBD647751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8835" y="3480151"/>
            <a:ext cx="2971800" cy="2228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1ACA6F-950A-4741-98C8-36E86FFDC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24" y="2865706"/>
            <a:ext cx="3074475" cy="23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8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391400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Departmentalization?</a:t>
            </a:r>
          </a:p>
          <a:p>
            <a:r>
              <a:rPr lang="en-US" sz="1600" dirty="0"/>
              <a:t>This year at Brown grades 1-5 have learning communities in which a pair of teachers will share two groups of students and teach specific subject areas.  That being said please know that your child will have a homeroom teacher, which is your main point of contact.  </a:t>
            </a:r>
          </a:p>
          <a:p>
            <a:endParaRPr lang="en-US" dirty="0"/>
          </a:p>
          <a:p>
            <a:r>
              <a:rPr lang="en-US" dirty="0"/>
              <a:t>Here are some of the benefits……..</a:t>
            </a:r>
          </a:p>
          <a:p>
            <a:r>
              <a:rPr lang="en-US" sz="1400" b="1" dirty="0"/>
              <a:t>✔ Teachers can efficiently address academic needs</a:t>
            </a:r>
            <a:endParaRPr lang="en-US" sz="1400" dirty="0"/>
          </a:p>
          <a:p>
            <a:r>
              <a:rPr lang="en-US" sz="1400" dirty="0"/>
              <a:t>Departmentalization allows us to very quickly identify student needs and develop specialized intervention and enrichment options. </a:t>
            </a:r>
          </a:p>
          <a:p>
            <a:r>
              <a:rPr lang="en-US" sz="1400" dirty="0"/>
              <a:t> </a:t>
            </a:r>
          </a:p>
          <a:p>
            <a:r>
              <a:rPr lang="en-US" sz="1400" b="1" dirty="0"/>
              <a:t>✔ Time to focus on passions and strengths</a:t>
            </a:r>
            <a:endParaRPr lang="en-US" sz="1400" dirty="0"/>
          </a:p>
          <a:p>
            <a:r>
              <a:rPr lang="en-US" sz="1400" dirty="0"/>
              <a:t>This is a new opportunity that enables us to focus on student interests in order to create independent learners</a:t>
            </a:r>
          </a:p>
          <a:p>
            <a:r>
              <a:rPr lang="en-US" sz="1400" dirty="0"/>
              <a:t> </a:t>
            </a:r>
          </a:p>
          <a:p>
            <a:r>
              <a:rPr lang="en-US" sz="1400" b="1" dirty="0"/>
              <a:t>✔ More time for creative, hands-on learning</a:t>
            </a:r>
            <a:endParaRPr lang="en-US" sz="1400" dirty="0"/>
          </a:p>
          <a:p>
            <a:r>
              <a:rPr lang="en-US" sz="1400" dirty="0"/>
              <a:t>Departmentalization sets aside time for each subject, and allows us more time to plan hands-on activities. </a:t>
            </a:r>
          </a:p>
          <a:p>
            <a:r>
              <a:rPr lang="en-US" sz="1400" dirty="0"/>
              <a:t> </a:t>
            </a:r>
          </a:p>
          <a:p>
            <a:r>
              <a:rPr lang="en-US" sz="1400" b="1" dirty="0"/>
              <a:t>✔ Students benefit from different teaching styles</a:t>
            </a:r>
            <a:endParaRPr lang="en-US" sz="1400" dirty="0"/>
          </a:p>
          <a:p>
            <a:r>
              <a:rPr lang="en-US" sz="1400" dirty="0"/>
              <a:t>This new model gives kids the opportunity to work with multiple teachers each day—and gives teachers the opportunity to work with a range of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9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024744" cy="838200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Mr. Fisher’s Homeroom Schedule</a:t>
            </a:r>
            <a:br>
              <a:rPr lang="en-US" sz="3000" dirty="0"/>
            </a:b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696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8:55-9 Arrival/ Homeroom</a:t>
            </a:r>
          </a:p>
          <a:p>
            <a:r>
              <a:rPr lang="en-US" dirty="0"/>
              <a:t>9-9:15 Morning Meeting</a:t>
            </a:r>
          </a:p>
          <a:p>
            <a:r>
              <a:rPr lang="en-US" dirty="0"/>
              <a:t>9:15-9:30 # corner </a:t>
            </a:r>
          </a:p>
          <a:p>
            <a:r>
              <a:rPr lang="en-US" dirty="0"/>
              <a:t>9:30-10:15 Social Studies/ Science</a:t>
            </a:r>
          </a:p>
          <a:p>
            <a:r>
              <a:rPr lang="en-US" dirty="0"/>
              <a:t>10:15-10:30 Recess/ Snack</a:t>
            </a:r>
          </a:p>
          <a:p>
            <a:r>
              <a:rPr lang="en-US" dirty="0"/>
              <a:t>10:30-11: 35 Math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/>
              <a:t>      SWITCH TO MRS. HAMLIN’S CLASSROOM</a:t>
            </a:r>
          </a:p>
          <a:p>
            <a:pPr marL="68580" indent="0">
              <a:buNone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"/>
            </a:pPr>
            <a:r>
              <a:rPr lang="en-US" dirty="0"/>
              <a:t>11:40- 12:25 EL Literacy – Whole Group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"/>
            </a:pPr>
            <a:r>
              <a:rPr lang="en-US" dirty="0"/>
              <a:t>12:25-1:10 Recess/ Lunch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"/>
            </a:pPr>
            <a:r>
              <a:rPr lang="en-US" dirty="0"/>
              <a:t>1:15- 1:25 Mind Up/ Read Aloud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"/>
            </a:pPr>
            <a:r>
              <a:rPr lang="en-US" dirty="0"/>
              <a:t>1:25-1:45 EL Literacy – Whole Group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"/>
            </a:pPr>
            <a:r>
              <a:rPr lang="en-US" dirty="0"/>
              <a:t>1:45-2:45 Small Group Literacy/Guided Reading Centers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"/>
            </a:pPr>
            <a:r>
              <a:rPr lang="en-US" dirty="0"/>
              <a:t>2:55-3:40 Specials  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"/>
            </a:pPr>
            <a:r>
              <a:rPr lang="en-US" dirty="0"/>
              <a:t>3:45- Dismissal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1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143000"/>
            <a:ext cx="7848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"/>
            </a:pPr>
            <a:r>
              <a:rPr lang="en-US" sz="2000" dirty="0"/>
              <a:t>8:55-9 Arrival/ Homeroom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"/>
            </a:pPr>
            <a:r>
              <a:rPr lang="en-US" sz="2000" dirty="0"/>
              <a:t>9-9:15 Morning Meeting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"/>
            </a:pPr>
            <a:r>
              <a:rPr lang="en-US" sz="2000" dirty="0"/>
              <a:t>9:15-10:15 EL Literacy – Whole Group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"/>
            </a:pPr>
            <a:r>
              <a:rPr lang="en-US" sz="2000" dirty="0"/>
              <a:t>10:15-10:30 Recess/ Snack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"/>
            </a:pPr>
            <a:r>
              <a:rPr lang="en-US" sz="2000" dirty="0"/>
              <a:t>10:30-11: 35 Small Group Literacy/Guided Reading Centers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"/>
            </a:pPr>
            <a:endParaRPr lang="en-US" sz="2000" dirty="0"/>
          </a:p>
          <a:p>
            <a:pPr>
              <a:buClr>
                <a:schemeClr val="accent1"/>
              </a:buClr>
            </a:pPr>
            <a:r>
              <a:rPr lang="en-US" sz="2000" dirty="0"/>
              <a:t>     SWITCH TO MR. FISHER’S CLASSROOM</a:t>
            </a:r>
          </a:p>
          <a:p>
            <a:pPr>
              <a:buClr>
                <a:schemeClr val="accent1"/>
              </a:buClr>
            </a:pPr>
            <a:endParaRPr lang="en-US" sz="2000" dirty="0"/>
          </a:p>
          <a:p>
            <a:r>
              <a:rPr lang="en-US" sz="2000" dirty="0"/>
              <a:t>11:40- 12:25 Science/ Social Studies</a:t>
            </a:r>
          </a:p>
          <a:p>
            <a:r>
              <a:rPr lang="en-US" sz="2000" dirty="0"/>
              <a:t>12:25-1:10 Recess/ Lunch</a:t>
            </a:r>
          </a:p>
          <a:p>
            <a:r>
              <a:rPr lang="en-US" sz="2000" dirty="0"/>
              <a:t>1:15- 1:25 Mind Up/ Read Aloud</a:t>
            </a:r>
          </a:p>
          <a:p>
            <a:r>
              <a:rPr lang="en-US" sz="2000" dirty="0"/>
              <a:t>1:25-1:40 # corner</a:t>
            </a:r>
          </a:p>
          <a:p>
            <a:r>
              <a:rPr lang="en-US" sz="2000" dirty="0"/>
              <a:t>1:40-2:45 Math</a:t>
            </a:r>
          </a:p>
          <a:p>
            <a:r>
              <a:rPr lang="en-US" sz="2000" dirty="0"/>
              <a:t>2:55-3:40 Specials  </a:t>
            </a:r>
          </a:p>
          <a:p>
            <a:r>
              <a:rPr lang="en-US" sz="2000" dirty="0"/>
              <a:t>3:45- Dismissal </a:t>
            </a:r>
          </a:p>
          <a:p>
            <a:pPr>
              <a:buClr>
                <a:schemeClr val="accent1"/>
              </a:buClr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762000"/>
            <a:ext cx="7024744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Mrs. Hamlin’s Homeroom Schedule</a:t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788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Classroom Management</a:t>
            </a:r>
            <a:br>
              <a:rPr lang="en-US" dirty="0"/>
            </a:br>
            <a:r>
              <a:rPr lang="en-US" dirty="0"/>
              <a:t>“Building a Strong Community”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Agreements</a:t>
            </a:r>
          </a:p>
          <a:p>
            <a:r>
              <a:rPr lang="en-US" dirty="0"/>
              <a:t>Jar Party</a:t>
            </a:r>
          </a:p>
          <a:p>
            <a:r>
              <a:rPr lang="en-US" dirty="0"/>
              <a:t>Clip Chart</a:t>
            </a:r>
          </a:p>
          <a:p>
            <a:r>
              <a:rPr lang="en-US" dirty="0"/>
              <a:t>Refocusing</a:t>
            </a:r>
          </a:p>
          <a:p>
            <a:r>
              <a:rPr lang="en-US" dirty="0"/>
              <a:t>PRIDE squares</a:t>
            </a:r>
          </a:p>
          <a:p>
            <a:r>
              <a:rPr lang="en-US" dirty="0"/>
              <a:t>Golden tickets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9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24744" cy="762000"/>
          </a:xfrm>
        </p:spPr>
        <p:txBody>
          <a:bodyPr/>
          <a:lstStyle/>
          <a:p>
            <a:pPr algn="ctr"/>
            <a:r>
              <a:rPr lang="en-US" b="1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Homework should be </a:t>
            </a:r>
            <a:r>
              <a:rPr lang="en-US" sz="1800" b="1" dirty="0">
                <a:latin typeface="+mj-lt"/>
                <a:ea typeface="ＭＳ Ｐゴシック" charset="0"/>
                <a:cs typeface="ＭＳ Ｐゴシック" charset="0"/>
              </a:rPr>
              <a:t>20-25 minutes a night of reading</a:t>
            </a:r>
            <a:endParaRPr lang="en-US" sz="1800" dirty="0">
              <a:latin typeface="+mj-lt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400" dirty="0">
                <a:latin typeface="+mj-lt"/>
                <a:ea typeface="ＭＳ Ｐゴシック" charset="0"/>
                <a:cs typeface="ＭＳ Ｐゴシック" charset="0"/>
              </a:rPr>
              <a:t>Family reading or reading to younger siblings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           counts; don’t stress about the level of reading, just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           read!  </a:t>
            </a:r>
          </a:p>
          <a:p>
            <a:pPr lvl="1" indent="-342900">
              <a:lnSpc>
                <a:spcPct val="90000"/>
              </a:lnSpc>
              <a:defRPr/>
            </a:pP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All students should meet their AR goal each trimester (books at home can be quizzed on).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               **see handout on overdrive login**</a:t>
            </a:r>
          </a:p>
          <a:p>
            <a:pPr>
              <a:lnSpc>
                <a:spcPct val="90000"/>
              </a:lnSpc>
              <a:defRPr/>
            </a:pPr>
            <a:r>
              <a:rPr lang="en-US" sz="1700" dirty="0">
                <a:latin typeface="+mj-lt"/>
                <a:ea typeface="ＭＳ Ｐゴシック" charset="0"/>
                <a:cs typeface="ＭＳ Ｐゴシック" charset="0"/>
              </a:rPr>
              <a:t>Math Home Connections &amp; Social Studies /Science projects may come home on an as-needed basis. </a:t>
            </a:r>
          </a:p>
          <a:p>
            <a:pPr>
              <a:lnSpc>
                <a:spcPct val="90000"/>
              </a:lnSpc>
              <a:defRPr/>
            </a:pPr>
            <a:r>
              <a:rPr lang="en-US" sz="1700" dirty="0">
                <a:latin typeface="+mj-lt"/>
                <a:ea typeface="ＭＳ Ｐゴシック" charset="0"/>
                <a:cs typeface="ＭＳ Ｐゴシック" charset="0"/>
              </a:rPr>
              <a:t>It should always be </a:t>
            </a:r>
            <a:r>
              <a:rPr lang="en-US" sz="1700" b="1" dirty="0">
                <a:latin typeface="+mj-lt"/>
                <a:ea typeface="ＭＳ Ｐゴシック" charset="0"/>
                <a:cs typeface="ＭＳ Ｐゴシック" charset="0"/>
              </a:rPr>
              <a:t>review</a:t>
            </a:r>
            <a:r>
              <a:rPr lang="en-US" sz="1700" dirty="0">
                <a:latin typeface="+mj-lt"/>
                <a:ea typeface="ＭＳ Ｐゴシック" charset="0"/>
                <a:cs typeface="ＭＳ Ｐゴシック" charset="0"/>
              </a:rPr>
              <a:t>—no new concepts introduced.  </a:t>
            </a:r>
          </a:p>
          <a:p>
            <a:pPr marL="68580" indent="0">
              <a:lnSpc>
                <a:spcPct val="90000"/>
              </a:lnSpc>
              <a:buNone/>
              <a:defRPr/>
            </a:pPr>
            <a:endParaRPr lang="en-US" sz="1800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Visit our </a:t>
            </a:r>
            <a:r>
              <a:rPr lang="en-US" sz="1800" dirty="0" err="1">
                <a:latin typeface="+mj-lt"/>
                <a:ea typeface="ＭＳ Ｐゴシック" charset="0"/>
                <a:cs typeface="ＭＳ Ｐゴシック" charset="0"/>
              </a:rPr>
              <a:t>weebly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 site for resources/websites used in class 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www.brown215.weebly.com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77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5824</TotalTime>
  <Words>663</Words>
  <Application>Microsoft Macintosh PowerPoint</Application>
  <PresentationFormat>On-screen Show (4:3)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Malgun Gothic</vt:lpstr>
      <vt:lpstr>ＭＳ Ｐゴシック</vt:lpstr>
      <vt:lpstr>Arial</vt:lpstr>
      <vt:lpstr>Arial Black</vt:lpstr>
      <vt:lpstr>Century Gothic</vt:lpstr>
      <vt:lpstr>Wingdings</vt:lpstr>
      <vt:lpstr>Wingdings 2</vt:lpstr>
      <vt:lpstr>Austin</vt:lpstr>
      <vt:lpstr>Welcome to 3rd Grade </vt:lpstr>
      <vt:lpstr>Video:</vt:lpstr>
      <vt:lpstr>PowerPoint Presentation</vt:lpstr>
      <vt:lpstr>PowerPoint Presentation</vt:lpstr>
      <vt:lpstr>PowerPoint Presentation</vt:lpstr>
      <vt:lpstr>Mr. Fisher’s Homeroom Schedule </vt:lpstr>
      <vt:lpstr>PowerPoint Presentation</vt:lpstr>
      <vt:lpstr>Classroom Management “Building a Strong Community”</vt:lpstr>
      <vt:lpstr>Homework</vt:lpstr>
      <vt:lpstr>PARCC/CMAS Testing Dates</vt:lpstr>
      <vt:lpstr>3rd Grade Curriculum</vt:lpstr>
      <vt:lpstr>Literacy </vt:lpstr>
      <vt:lpstr>Math </vt:lpstr>
      <vt:lpstr>PYP Units of Inquiry For each of the units, we always love for the kids to take action. Feel free to come up with your own ideas as a family and have your child share them with their teacher.</vt:lpstr>
      <vt:lpstr>Accelerated Reader</vt:lpstr>
      <vt:lpstr>Other Information:</vt:lpstr>
      <vt:lpstr>Contact Information Together we can partner up to make a difference in your child’s life</vt:lpstr>
      <vt:lpstr>Questions:</vt:lpstr>
    </vt:vector>
  </TitlesOfParts>
  <Company>Denver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3rd Grade</dc:title>
  <dc:creator>DoTS</dc:creator>
  <cp:lastModifiedBy>Microsoft Office User</cp:lastModifiedBy>
  <cp:revision>53</cp:revision>
  <dcterms:created xsi:type="dcterms:W3CDTF">2014-08-11T13:37:03Z</dcterms:created>
  <dcterms:modified xsi:type="dcterms:W3CDTF">2019-08-27T23:52:41Z</dcterms:modified>
</cp:coreProperties>
</file>